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5" r:id="rId15"/>
    <p:sldId id="270" r:id="rId16"/>
    <p:sldId id="276" r:id="rId17"/>
    <p:sldId id="277" r:id="rId18"/>
    <p:sldId id="271" r:id="rId19"/>
    <p:sldId id="278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>
        <p:scale>
          <a:sx n="61" d="100"/>
          <a:sy n="61" d="100"/>
        </p:scale>
        <p:origin x="1203" y="1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18288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1200" y="2514600"/>
            <a:ext cx="8839200" cy="1066800"/>
          </a:xfrm>
        </p:spPr>
        <p:txBody>
          <a:bodyPr anchor="b"/>
          <a:lstStyle>
            <a:lvl1pPr>
              <a:defRPr>
                <a:solidFill>
                  <a:srgbClr val="F1BE4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1200" y="3581400"/>
            <a:ext cx="8331200" cy="1752600"/>
          </a:xfrm>
        </p:spPr>
        <p:txBody>
          <a:bodyPr/>
          <a:lstStyle>
            <a:lvl1pPr marL="0" indent="0">
              <a:buFont typeface="Times" charset="0"/>
              <a:buNone/>
              <a:defRPr sz="3200">
                <a:solidFill>
                  <a:srgbClr val="6E6259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3634" y="3489326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dirty="0"/>
          </a:p>
        </p:txBody>
      </p:sp>
      <p:pic>
        <p:nvPicPr>
          <p:cNvPr id="10" name="Picture 11" descr="ISU LEFT white.eps"/>
          <p:cNvPicPr>
            <a:picLocks noChangeAspect="1"/>
          </p:cNvPicPr>
          <p:nvPr/>
        </p:nvPicPr>
        <p:blipFill>
          <a:blip r:embed="rId2"/>
          <a:srcRect b="38235"/>
          <a:stretch>
            <a:fillRect/>
          </a:stretch>
        </p:blipFill>
        <p:spPr bwMode="auto">
          <a:xfrm>
            <a:off x="711200" y="830263"/>
            <a:ext cx="4749800" cy="3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1295400"/>
            <a:ext cx="5181600" cy="381000"/>
          </a:xfrm>
        </p:spPr>
        <p:txBody>
          <a:bodyPr/>
          <a:lstStyle>
            <a:lvl1pPr marL="0" indent="0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Unit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11088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3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8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1200" y="2514600"/>
            <a:ext cx="8839200" cy="1066800"/>
          </a:xfrm>
        </p:spPr>
        <p:txBody>
          <a:bodyPr anchor="b"/>
          <a:lstStyle>
            <a:lvl1pPr>
              <a:defRPr>
                <a:solidFill>
                  <a:srgbClr val="F2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1200" y="3581400"/>
            <a:ext cx="8331200" cy="1752600"/>
          </a:xfrm>
        </p:spPr>
        <p:txBody>
          <a:bodyPr/>
          <a:lstStyle>
            <a:lvl1pPr marL="0" indent="0">
              <a:buFont typeface="Times" charset="0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320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92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7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066800"/>
            <a:ext cx="49784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066800"/>
            <a:ext cx="49784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0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4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2133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4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096000"/>
            <a:ext cx="12192000" cy="7620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066800"/>
            <a:ext cx="1016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83634" y="3489326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dirty="0"/>
          </a:p>
        </p:txBody>
      </p:sp>
      <p:pic>
        <p:nvPicPr>
          <p:cNvPr id="9" name="Picture 11" descr="ISU LEFT white.eps"/>
          <p:cNvPicPr>
            <a:picLocks noChangeAspect="1"/>
          </p:cNvPicPr>
          <p:nvPr/>
        </p:nvPicPr>
        <p:blipFill>
          <a:blip r:embed="rId15"/>
          <a:srcRect b="38235"/>
          <a:stretch>
            <a:fillRect/>
          </a:stretch>
        </p:blipFill>
        <p:spPr bwMode="auto">
          <a:xfrm>
            <a:off x="711200" y="6365929"/>
            <a:ext cx="3195320" cy="26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7689851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1" i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r>
              <a:rPr lang="en-US" dirty="0"/>
              <a:t>Unit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36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8102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667">
          <a:solidFill>
            <a:srgbClr val="CE1126"/>
          </a:solidFill>
          <a:latin typeface="Univers 67 CondensedBold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rgbClr val="C8102E"/>
        </a:buClr>
        <a:buSzPct val="80000"/>
        <a:buFont typeface="Times" charset="0"/>
        <a:buChar char="•"/>
        <a:defRPr sz="3467">
          <a:solidFill>
            <a:srgbClr val="6E6259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rgbClr val="C8102E"/>
        </a:buClr>
        <a:buSzPct val="80000"/>
        <a:buFont typeface="Times" charset="0"/>
        <a:buChar char="•"/>
        <a:defRPr sz="3467">
          <a:solidFill>
            <a:srgbClr val="6E6259"/>
          </a:solidFill>
          <a:latin typeface="+mn-lt"/>
          <a:ea typeface="Geneva" charset="-128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C8102E"/>
        </a:buClr>
        <a:buSzPct val="80000"/>
        <a:buFont typeface="Times" charset="0"/>
        <a:buChar char="•"/>
        <a:defRPr sz="3467">
          <a:solidFill>
            <a:srgbClr val="6E6259"/>
          </a:solidFill>
          <a:latin typeface="+mn-lt"/>
          <a:ea typeface="Geneva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C8102E"/>
        </a:buClr>
        <a:buSzPct val="80000"/>
        <a:buFont typeface="Times" charset="0"/>
        <a:buChar char="•"/>
        <a:defRPr sz="3467">
          <a:solidFill>
            <a:srgbClr val="6E6259"/>
          </a:solidFill>
          <a:latin typeface="+mn-lt"/>
          <a:ea typeface="Geneva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C8102E"/>
        </a:buClr>
        <a:buSzPct val="80000"/>
        <a:buFont typeface="Times" charset="0"/>
        <a:buChar char="•"/>
        <a:defRPr sz="3467">
          <a:solidFill>
            <a:srgbClr val="6E6259"/>
          </a:solidFill>
          <a:latin typeface="+mn-lt"/>
          <a:ea typeface="Geneva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3467">
          <a:solidFill>
            <a:srgbClr val="7A6E67"/>
          </a:solidFill>
          <a:latin typeface="+mn-lt"/>
          <a:ea typeface="Geneva" charset="-128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3467">
          <a:solidFill>
            <a:srgbClr val="7A6E67"/>
          </a:solidFill>
          <a:latin typeface="+mn-lt"/>
          <a:ea typeface="Geneva" charset="-128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3467">
          <a:solidFill>
            <a:srgbClr val="7A6E67"/>
          </a:solidFill>
          <a:latin typeface="+mn-lt"/>
          <a:ea typeface="Geneva" charset="-128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3467">
          <a:solidFill>
            <a:srgbClr val="7A6E67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0A1F-F79F-4EA3-B27B-AA9F4F8F4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841938"/>
            <a:ext cx="10092788" cy="1066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Setting Technology Standards Campus Wide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BA9C3-0FD8-4670-B316-2FE2AB829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581400"/>
            <a:ext cx="3871310" cy="1752600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Barrett Ford</a:t>
            </a:r>
          </a:p>
          <a:p>
            <a:r>
              <a:rPr lang="en-US" b="1" dirty="0"/>
              <a:t>Client Support Specialist</a:t>
            </a:r>
          </a:p>
          <a:p>
            <a:r>
              <a:rPr lang="en-US" b="1" dirty="0"/>
              <a:t>Iowa State University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735007B-A208-4F40-9EE7-5DAF0B1EE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86" y="3072799"/>
            <a:ext cx="5297214" cy="37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9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8583-E713-45E6-A1C5-C65214D1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From Other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3910-009D-4A1D-A950-A4B7762A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066800"/>
            <a:ext cx="2955158" cy="4114800"/>
          </a:xfrm>
        </p:spPr>
        <p:txBody>
          <a:bodyPr/>
          <a:lstStyle/>
          <a:p>
            <a:r>
              <a:rPr lang="en-US" dirty="0"/>
              <a:t>University of Boulder Colorado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44F7E-3F12-4F9D-A79D-FE73631E3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1" t="10344" r="9744" b="4061"/>
          <a:stretch/>
        </p:blipFill>
        <p:spPr>
          <a:xfrm>
            <a:off x="4174358" y="1066800"/>
            <a:ext cx="6900042" cy="49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861E-CCC9-45F7-97A0-A672E4E9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FD2C2-F68D-4E58-A60F-29500D646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Spoke high level on areas we can bring into a standardization.</a:t>
            </a:r>
          </a:p>
          <a:p>
            <a:pPr lvl="2"/>
            <a:r>
              <a:rPr lang="en-US" dirty="0"/>
              <a:t>Desktops, Workstations, Laptops, Tablets, Docks, and Displays</a:t>
            </a:r>
          </a:p>
          <a:p>
            <a:pPr lvl="2"/>
            <a:r>
              <a:rPr lang="en-US" dirty="0"/>
              <a:t>Printers, MFC, &amp; Peripherals</a:t>
            </a:r>
          </a:p>
          <a:p>
            <a:pPr lvl="2"/>
            <a:r>
              <a:rPr lang="en-US" dirty="0"/>
              <a:t>Smartphones (University Owned)</a:t>
            </a:r>
          </a:p>
          <a:p>
            <a:pPr lvl="2"/>
            <a:r>
              <a:rPr lang="en-US" dirty="0"/>
              <a:t>AV Equipment, Projectors, &amp; Signage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1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C2F1-4F88-42F3-85A0-0A0AA399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AE4C8-240A-4FE1-91A7-F05F738D3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leaders into each group to setup meeting times and manage meetings.</a:t>
            </a:r>
          </a:p>
          <a:p>
            <a:pPr lvl="1"/>
            <a:r>
              <a:rPr lang="en-US" dirty="0"/>
              <a:t>Several people, myself included were in multiple groups.</a:t>
            </a:r>
          </a:p>
          <a:p>
            <a:r>
              <a:rPr lang="en-US" dirty="0"/>
              <a:t>The initial proposal needed to be complete by end of 2019</a:t>
            </a:r>
          </a:p>
          <a:p>
            <a:pPr lvl="1"/>
            <a:r>
              <a:rPr lang="en-US" dirty="0"/>
              <a:t>First draft was due Nov. 12  </a:t>
            </a:r>
          </a:p>
          <a:p>
            <a:pPr lvl="1"/>
            <a:r>
              <a:rPr lang="en-US" dirty="0"/>
              <a:t>Standards and Framework</a:t>
            </a:r>
          </a:p>
        </p:txBody>
      </p:sp>
    </p:spTree>
    <p:extLst>
      <p:ext uri="{BB962C8B-B14F-4D97-AF65-F5344CB8AC3E}">
        <p14:creationId xmlns:p14="http://schemas.microsoft.com/office/powerpoint/2010/main" val="312843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D14A-5616-425B-AD66-C04BB9A7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594428" cy="1143000"/>
          </a:xfrm>
        </p:spPr>
        <p:txBody>
          <a:bodyPr/>
          <a:lstStyle/>
          <a:p>
            <a:r>
              <a:rPr lang="en-US" dirty="0"/>
              <a:t>Desktops, Laptops, Workstations, Tablets Docks,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5A819-2445-4B99-8F7D-B9B451E68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32" y="1295400"/>
            <a:ext cx="10160000" cy="4114800"/>
          </a:xfrm>
        </p:spPr>
        <p:txBody>
          <a:bodyPr/>
          <a:lstStyle/>
          <a:p>
            <a:r>
              <a:rPr lang="en-US" dirty="0"/>
              <a:t>Review of scope</a:t>
            </a:r>
          </a:p>
          <a:p>
            <a:r>
              <a:rPr lang="en-US" dirty="0"/>
              <a:t>Vendors</a:t>
            </a:r>
          </a:p>
          <a:p>
            <a:pPr lvl="1"/>
            <a:r>
              <a:rPr lang="en-US" dirty="0"/>
              <a:t>Dell</a:t>
            </a:r>
          </a:p>
          <a:p>
            <a:pPr lvl="1"/>
            <a:r>
              <a:rPr lang="en-US" dirty="0"/>
              <a:t>Apple</a:t>
            </a:r>
          </a:p>
          <a:p>
            <a:r>
              <a:rPr lang="en-US" dirty="0"/>
              <a:t>Specialized equipment</a:t>
            </a:r>
          </a:p>
          <a:p>
            <a:pPr lvl="1"/>
            <a:r>
              <a:rPr lang="en-US" dirty="0"/>
              <a:t>Local IT</a:t>
            </a:r>
          </a:p>
        </p:txBody>
      </p:sp>
    </p:spTree>
    <p:extLst>
      <p:ext uri="{BB962C8B-B14F-4D97-AF65-F5344CB8AC3E}">
        <p14:creationId xmlns:p14="http://schemas.microsoft.com/office/powerpoint/2010/main" val="26389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D14A-5616-425B-AD66-C04BB9A7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594428" cy="1143000"/>
          </a:xfrm>
        </p:spPr>
        <p:txBody>
          <a:bodyPr/>
          <a:lstStyle/>
          <a:p>
            <a:r>
              <a:rPr lang="en-US" dirty="0"/>
              <a:t>Desktops, Laptops, Workstations, Tablets Docks,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5A819-2445-4B99-8F7D-B9B451E68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32" y="1295400"/>
            <a:ext cx="10160000" cy="4114800"/>
          </a:xfrm>
        </p:spPr>
        <p:txBody>
          <a:bodyPr/>
          <a:lstStyle/>
          <a:p>
            <a:r>
              <a:rPr lang="en-US" dirty="0"/>
              <a:t>Purchasing</a:t>
            </a:r>
          </a:p>
          <a:p>
            <a:pPr lvl="1"/>
            <a:r>
              <a:rPr lang="en-US" dirty="0" err="1"/>
              <a:t>CyBuy</a:t>
            </a:r>
            <a:endParaRPr lang="en-US" dirty="0"/>
          </a:p>
          <a:p>
            <a:pPr lvl="2"/>
            <a:r>
              <a:rPr lang="en-US" dirty="0"/>
              <a:t>Dell</a:t>
            </a:r>
          </a:p>
          <a:p>
            <a:pPr lvl="2"/>
            <a:r>
              <a:rPr lang="en-US" dirty="0"/>
              <a:t>CDW</a:t>
            </a:r>
          </a:p>
          <a:p>
            <a:r>
              <a:rPr lang="en-US" dirty="0"/>
              <a:t>Banning of Asset Recovery</a:t>
            </a:r>
          </a:p>
        </p:txBody>
      </p:sp>
    </p:spTree>
    <p:extLst>
      <p:ext uri="{BB962C8B-B14F-4D97-AF65-F5344CB8AC3E}">
        <p14:creationId xmlns:p14="http://schemas.microsoft.com/office/powerpoint/2010/main" val="83838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F587-F7FA-469F-A8E6-66D905D7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Printers, MFC, &amp;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64EE-9771-4FBE-B540-3C5B82D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634" y="1295400"/>
            <a:ext cx="10160000" cy="4114800"/>
          </a:xfrm>
        </p:spPr>
        <p:txBody>
          <a:bodyPr/>
          <a:lstStyle/>
          <a:p>
            <a:r>
              <a:rPr lang="en-US" dirty="0"/>
              <a:t>Brands – HP, Toshiba</a:t>
            </a:r>
          </a:p>
          <a:p>
            <a:r>
              <a:rPr lang="en-US" dirty="0"/>
              <a:t>Purchasing</a:t>
            </a:r>
          </a:p>
          <a:p>
            <a:pPr lvl="1"/>
            <a:r>
              <a:rPr lang="en-US" dirty="0"/>
              <a:t>CDW-G</a:t>
            </a:r>
          </a:p>
          <a:p>
            <a:pPr lvl="2"/>
            <a:r>
              <a:rPr lang="en-US" dirty="0"/>
              <a:t>IBOR Standards</a:t>
            </a:r>
          </a:p>
          <a:p>
            <a:pPr lvl="1"/>
            <a:r>
              <a:rPr lang="en-US" dirty="0"/>
              <a:t>Toshiba</a:t>
            </a:r>
          </a:p>
          <a:p>
            <a:pPr lvl="2"/>
            <a:r>
              <a:rPr lang="en-US" dirty="0"/>
              <a:t>MFC</a:t>
            </a:r>
          </a:p>
          <a:p>
            <a:pPr lvl="2"/>
            <a:r>
              <a:rPr lang="en-US" dirty="0"/>
              <a:t>Contract</a:t>
            </a:r>
          </a:p>
        </p:txBody>
      </p:sp>
    </p:spTree>
    <p:extLst>
      <p:ext uri="{BB962C8B-B14F-4D97-AF65-F5344CB8AC3E}">
        <p14:creationId xmlns:p14="http://schemas.microsoft.com/office/powerpoint/2010/main" val="112361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F587-F7FA-469F-A8E6-66D905D7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Printers, MFC, &amp;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64EE-9771-4FBE-B540-3C5B82D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634" y="1295400"/>
            <a:ext cx="10160000" cy="4114800"/>
          </a:xfrm>
        </p:spPr>
        <p:txBody>
          <a:bodyPr/>
          <a:lstStyle/>
          <a:p>
            <a:r>
              <a:rPr lang="en-US" dirty="0"/>
              <a:t>Extended warranties</a:t>
            </a:r>
          </a:p>
          <a:p>
            <a:r>
              <a:rPr lang="en-US" dirty="0"/>
              <a:t>Color vs B&amp;W</a:t>
            </a:r>
          </a:p>
          <a:p>
            <a:r>
              <a:rPr lang="en-US" dirty="0"/>
              <a:t>Networked</a:t>
            </a:r>
          </a:p>
          <a:p>
            <a:r>
              <a:rPr lang="en-US" dirty="0"/>
              <a:t>Print release stations (MFC)</a:t>
            </a:r>
          </a:p>
          <a:p>
            <a:r>
              <a:rPr lang="en-US" dirty="0"/>
              <a:t>Lifecycle</a:t>
            </a:r>
          </a:p>
          <a:p>
            <a:r>
              <a:rPr lang="en-US" dirty="0"/>
              <a:t>Scanners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8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F587-F7FA-469F-A8E6-66D905D7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Printers, MFC, &amp; Peripherals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B2884B-78C2-477E-9686-F1BE857B0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538238"/>
              </p:ext>
            </p:extLst>
          </p:nvPr>
        </p:nvGraphicFramePr>
        <p:xfrm>
          <a:off x="1427872" y="1164876"/>
          <a:ext cx="7758330" cy="4877199"/>
        </p:xfrm>
        <a:graphic>
          <a:graphicData uri="http://schemas.openxmlformats.org/drawingml/2006/table">
            <a:tbl>
              <a:tblPr/>
              <a:tblGrid>
                <a:gridCol w="1551666">
                  <a:extLst>
                    <a:ext uri="{9D8B030D-6E8A-4147-A177-3AD203B41FA5}">
                      <a16:colId xmlns:a16="http://schemas.microsoft.com/office/drawing/2014/main" val="539248634"/>
                    </a:ext>
                  </a:extLst>
                </a:gridCol>
                <a:gridCol w="1551666">
                  <a:extLst>
                    <a:ext uri="{9D8B030D-6E8A-4147-A177-3AD203B41FA5}">
                      <a16:colId xmlns:a16="http://schemas.microsoft.com/office/drawing/2014/main" val="2286191349"/>
                    </a:ext>
                  </a:extLst>
                </a:gridCol>
                <a:gridCol w="1551666">
                  <a:extLst>
                    <a:ext uri="{9D8B030D-6E8A-4147-A177-3AD203B41FA5}">
                      <a16:colId xmlns:a16="http://schemas.microsoft.com/office/drawing/2014/main" val="2655122995"/>
                    </a:ext>
                  </a:extLst>
                </a:gridCol>
                <a:gridCol w="1551666">
                  <a:extLst>
                    <a:ext uri="{9D8B030D-6E8A-4147-A177-3AD203B41FA5}">
                      <a16:colId xmlns:a16="http://schemas.microsoft.com/office/drawing/2014/main" val="297127882"/>
                    </a:ext>
                  </a:extLst>
                </a:gridCol>
                <a:gridCol w="1551666">
                  <a:extLst>
                    <a:ext uri="{9D8B030D-6E8A-4147-A177-3AD203B41FA5}">
                      <a16:colId xmlns:a16="http://schemas.microsoft.com/office/drawing/2014/main" val="2920897311"/>
                    </a:ext>
                  </a:extLst>
                </a:gridCol>
              </a:tblGrid>
              <a:tr h="18986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 Type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Printer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Model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Cost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Care Pack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803430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 B&amp;W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LaserJet Pro M404dn  Printer B&amp;W</a:t>
                      </a:r>
                      <a:endParaRPr lang="de-DE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W1A53A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$197.00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$126.40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786996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LaserJet M501dn Printer  B&amp;W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J8H61A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$499.00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$138.40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086624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LaserJet M608dn Printer  B&amp;W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K0Q18A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$1,100.00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$249.12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368209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008961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 Color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Color LaserJet Pro M454dn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W1Y44A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$269.10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$154.08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632425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Color LaserJet M553dn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B5L25A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$616.00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$212.21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992945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197525"/>
                  </a:ext>
                </a:extLst>
              </a:tr>
              <a:tr h="648485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 MFP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B/W LaserJet Pro MFP M428fdn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W1A29A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$305.38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$217.75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139654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Color LaserJet MFP M479fdn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W1A79A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$392.88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$236.20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77108"/>
                  </a:ext>
                </a:extLst>
              </a:tr>
              <a:tr h="18986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385132"/>
                  </a:ext>
                </a:extLst>
              </a:tr>
              <a:tr h="4956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  Personal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LaserJet Pro M203dw  B&amp;W</a:t>
                      </a:r>
                      <a:endParaRPr lang="pl-PL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G3Q47A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$115.00</a:t>
                      </a:r>
                      <a:endParaRPr lang="en-US" sz="90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 $36.90</a:t>
                      </a:r>
                      <a:endParaRPr lang="en-US" sz="900" dirty="0">
                        <a:effectLst/>
                      </a:endParaRPr>
                    </a:p>
                  </a:txBody>
                  <a:tcPr marL="33184" marR="33184" marT="16592" marB="16592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60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485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A84E-C383-4F73-A066-BF9F7EFB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Owned Smartphones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36985-EF9F-461E-8BFE-05033C10F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64" y="1295400"/>
            <a:ext cx="10160000" cy="4114800"/>
          </a:xfrm>
        </p:spPr>
        <p:txBody>
          <a:bodyPr/>
          <a:lstStyle/>
          <a:p>
            <a:r>
              <a:rPr lang="en-US" dirty="0"/>
              <a:t>How many on campus?</a:t>
            </a:r>
          </a:p>
          <a:p>
            <a:r>
              <a:rPr lang="en-US" dirty="0"/>
              <a:t>Smart vs dumb</a:t>
            </a:r>
          </a:p>
          <a:p>
            <a:r>
              <a:rPr lang="en-US" dirty="0"/>
              <a:t>Should devices be managed?</a:t>
            </a:r>
          </a:p>
          <a:p>
            <a:pPr lvl="1"/>
            <a:r>
              <a:rPr lang="en-US" dirty="0"/>
              <a:t>iPhone - </a:t>
            </a:r>
            <a:r>
              <a:rPr lang="en-US" dirty="0" err="1"/>
              <a:t>Jamf</a:t>
            </a:r>
            <a:r>
              <a:rPr lang="en-US" dirty="0"/>
              <a:t>/DEP</a:t>
            </a:r>
          </a:p>
          <a:p>
            <a:pPr lvl="1"/>
            <a:r>
              <a:rPr lang="en-US" dirty="0"/>
              <a:t>Android - Intune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5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A84E-C383-4F73-A066-BF9F7EFB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Owned Smartphones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407817-FCEF-4433-B72A-672A76D4B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05195" y="1293782"/>
          <a:ext cx="9727660" cy="4118036"/>
        </p:xfrm>
        <a:graphic>
          <a:graphicData uri="http://schemas.openxmlformats.org/drawingml/2006/table">
            <a:tbl>
              <a:tblPr/>
              <a:tblGrid>
                <a:gridCol w="2431915">
                  <a:extLst>
                    <a:ext uri="{9D8B030D-6E8A-4147-A177-3AD203B41FA5}">
                      <a16:colId xmlns:a16="http://schemas.microsoft.com/office/drawing/2014/main" val="1700759022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680457014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3379353193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495022910"/>
                    </a:ext>
                  </a:extLst>
                </a:gridCol>
              </a:tblGrid>
              <a:tr h="1138136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EA1F43"/>
                          </a:solidFill>
                          <a:effectLst/>
                          <a:latin typeface="Lato"/>
                        </a:rPr>
                        <a:t>Contract Effective after 9/30/16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EA1F43"/>
                          </a:solidFill>
                          <a:effectLst/>
                          <a:latin typeface="Lato"/>
                        </a:rPr>
                        <a:t>Verizon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EA1F43"/>
                          </a:solidFill>
                          <a:effectLst/>
                          <a:latin typeface="Lato"/>
                        </a:rPr>
                        <a:t>US Cellular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EA1F43"/>
                          </a:solidFill>
                          <a:effectLst/>
                          <a:latin typeface="Lato"/>
                        </a:rPr>
                        <a:t>Total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06644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iPhone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193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62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255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925204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iPad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98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3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101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687613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Watch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0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018240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Android Phone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68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30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98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072173"/>
                  </a:ext>
                </a:extLst>
              </a:tr>
              <a:tr h="787940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Dell or Android Tablet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16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0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16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279735"/>
                  </a:ext>
                </a:extLst>
              </a:tr>
              <a:tr h="437745"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Total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376</a:t>
                      </a:r>
                      <a:endParaRPr lang="en-US" sz="2300" dirty="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95</a:t>
                      </a:r>
                      <a:endParaRPr lang="en-US" sz="230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>
                          <a:solidFill>
                            <a:srgbClr val="222222"/>
                          </a:solidFill>
                          <a:effectLst/>
                          <a:latin typeface="Lato"/>
                        </a:rPr>
                        <a:t>471</a:t>
                      </a:r>
                      <a:endParaRPr lang="en-US" sz="2300" dirty="0">
                        <a:effectLst/>
                      </a:endParaRPr>
                    </a:p>
                  </a:txBody>
                  <a:tcPr marL="87549" marR="87549" marT="43774" marB="43774" anchor="ctr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2047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D39DE6-2C96-41B7-AEF4-A24EE3725532}"/>
              </a:ext>
            </a:extLst>
          </p:cNvPr>
          <p:cNvSpPr txBox="1"/>
          <p:nvPr/>
        </p:nvSpPr>
        <p:spPr>
          <a:xfrm>
            <a:off x="775240" y="5564218"/>
            <a:ext cx="10787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Facilities Planning and Management not accounted for estimated 350 Android devices</a:t>
            </a:r>
          </a:p>
        </p:txBody>
      </p:sp>
    </p:spTree>
    <p:extLst>
      <p:ext uri="{BB962C8B-B14F-4D97-AF65-F5344CB8AC3E}">
        <p14:creationId xmlns:p14="http://schemas.microsoft.com/office/powerpoint/2010/main" val="98729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B1B2-146F-4F5D-8EEE-5CAF99C9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DBC5-14E1-4303-9ED5-8CEF49E79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from Minnesota</a:t>
            </a:r>
          </a:p>
          <a:p>
            <a:r>
              <a:rPr lang="en-US" dirty="0"/>
              <a:t>Technology Coordinator for </a:t>
            </a:r>
            <a:r>
              <a:rPr lang="en-US" dirty="0" err="1"/>
              <a:t>Zumbro</a:t>
            </a:r>
            <a:r>
              <a:rPr lang="en-US" dirty="0"/>
              <a:t> Education District</a:t>
            </a:r>
          </a:p>
          <a:p>
            <a:r>
              <a:rPr lang="en-US" dirty="0"/>
              <a:t>I have been at ISU for 5 years</a:t>
            </a:r>
          </a:p>
          <a:p>
            <a:r>
              <a:rPr lang="en-US" dirty="0"/>
              <a:t>Department of Residence</a:t>
            </a:r>
          </a:p>
          <a:p>
            <a:r>
              <a:rPr lang="en-US" dirty="0"/>
              <a:t>Client Support Specialist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2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4B2A-F120-4B50-B064-A407392B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Equipment, Projectors, &amp; Signage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F2692-748D-4C39-A5AC-E177227A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499" y="1295400"/>
            <a:ext cx="10160000" cy="4114800"/>
          </a:xfrm>
        </p:spPr>
        <p:txBody>
          <a:bodyPr/>
          <a:lstStyle/>
          <a:p>
            <a:r>
              <a:rPr lang="en-US" dirty="0"/>
              <a:t>Created a minimum standard</a:t>
            </a:r>
          </a:p>
          <a:p>
            <a:r>
              <a:rPr lang="en-US" dirty="0"/>
              <a:t>Quick all-in-one solution</a:t>
            </a:r>
          </a:p>
          <a:p>
            <a:r>
              <a:rPr lang="en-US" dirty="0"/>
              <a:t>Trying to match standards campus standard</a:t>
            </a:r>
          </a:p>
          <a:p>
            <a:r>
              <a:rPr lang="en-US" dirty="0"/>
              <a:t>Flat panel displays</a:t>
            </a:r>
          </a:p>
          <a:p>
            <a:pPr lvl="1"/>
            <a:r>
              <a:rPr lang="en-US" dirty="0"/>
              <a:t>Samsung Professional/Commercial</a:t>
            </a:r>
          </a:p>
        </p:txBody>
      </p:sp>
    </p:spTree>
    <p:extLst>
      <p:ext uri="{BB962C8B-B14F-4D97-AF65-F5344CB8AC3E}">
        <p14:creationId xmlns:p14="http://schemas.microsoft.com/office/powerpoint/2010/main" val="175001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7363-52B8-4E0B-8554-22109A7B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C60D0-6AC1-4A3E-A07A-C19EDAB47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information:</a:t>
            </a:r>
          </a:p>
          <a:p>
            <a:pPr lvl="1"/>
            <a:r>
              <a:rPr lang="en-US" dirty="0"/>
              <a:t>Barrett Ford</a:t>
            </a:r>
          </a:p>
          <a:p>
            <a:pPr lvl="1"/>
            <a:r>
              <a:rPr lang="en-US" dirty="0"/>
              <a:t>Bford@iastate.edu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9221B4-DC80-45A6-AE71-3D3E32463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t="22669" r="12832" b="25886"/>
          <a:stretch/>
        </p:blipFill>
        <p:spPr>
          <a:xfrm>
            <a:off x="6525846" y="1938215"/>
            <a:ext cx="5657028" cy="319789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7A65E13-D2DB-491C-851C-C39DD23FD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40554"/>
            <a:ext cx="1539328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A3FF-073C-447A-9B00-1E046FE0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ISU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A6C1-8D70-43B8-A352-6712AEB1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066799"/>
            <a:ext cx="10160000" cy="4897821"/>
          </a:xfrm>
        </p:spPr>
        <p:txBody>
          <a:bodyPr/>
          <a:lstStyle/>
          <a:p>
            <a:r>
              <a:rPr lang="en-US" sz="2400" dirty="0"/>
              <a:t>As of September 12, 2019</a:t>
            </a:r>
          </a:p>
          <a:p>
            <a:pPr lvl="1"/>
            <a:r>
              <a:rPr lang="en-US" sz="2400" dirty="0"/>
              <a:t>28,294 Undergraduates </a:t>
            </a:r>
          </a:p>
          <a:p>
            <a:r>
              <a:rPr lang="en-US" sz="2400" dirty="0"/>
              <a:t>8 colleges on campus</a:t>
            </a:r>
          </a:p>
          <a:p>
            <a:pPr lvl="1"/>
            <a:r>
              <a:rPr lang="en-US" sz="2400" dirty="0"/>
              <a:t>Agriculture and Life Science</a:t>
            </a:r>
          </a:p>
          <a:p>
            <a:pPr lvl="1"/>
            <a:r>
              <a:rPr lang="en-US" sz="2400" dirty="0"/>
              <a:t>Business</a:t>
            </a:r>
          </a:p>
          <a:p>
            <a:pPr lvl="1"/>
            <a:r>
              <a:rPr lang="en-US" sz="2400" dirty="0"/>
              <a:t>Design</a:t>
            </a:r>
          </a:p>
          <a:p>
            <a:pPr lvl="1"/>
            <a:r>
              <a:rPr lang="en-US" sz="2400" dirty="0"/>
              <a:t>Engineering</a:t>
            </a:r>
          </a:p>
          <a:p>
            <a:pPr lvl="1"/>
            <a:r>
              <a:rPr lang="en-US" sz="2400" dirty="0"/>
              <a:t>Human Sciences</a:t>
            </a:r>
          </a:p>
          <a:p>
            <a:pPr lvl="1"/>
            <a:r>
              <a:rPr lang="en-US" sz="2400" dirty="0"/>
              <a:t>Liberal Arts and Sciences</a:t>
            </a:r>
          </a:p>
          <a:p>
            <a:pPr lvl="1"/>
            <a:r>
              <a:rPr lang="en-US" sz="2400" dirty="0"/>
              <a:t>Veterinary Medicine</a:t>
            </a:r>
          </a:p>
          <a:p>
            <a:pPr lvl="1"/>
            <a:r>
              <a:rPr lang="en-US" sz="2400" dirty="0"/>
              <a:t>Interdepartmental and Undeclared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2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79E9-9E34-49BF-8D8E-FDCDE48A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6965-F2F0-40DA-9879-BC308E171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The IT Crowd - Series 1 - Episode 2- Fire!">
            <a:hlinkClick r:id="" action="ppaction://media"/>
            <a:extLst>
              <a:ext uri="{FF2B5EF4-FFF2-40B4-BE49-F238E27FC236}">
                <a16:creationId xmlns:a16="http://schemas.microsoft.com/office/drawing/2014/main" id="{AE3B7153-C6CC-4084-A87C-A88254C07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851959" y="1066800"/>
            <a:ext cx="6488082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3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CC153-D5D6-473B-B14A-4B5DF0FA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93D5-C223-4CF0-8327-85BC5A9EE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heads of the Central IT gathered key groups together to form a diverse group to gain input.</a:t>
            </a:r>
          </a:p>
          <a:p>
            <a:pPr lvl="1"/>
            <a:r>
              <a:rPr lang="en-US" dirty="0"/>
              <a:t>ITS, Agricultural and Life Sciences, Dept. of Residence, Classroom Services, Human Sciences, Extension IT, Vet. Med, Animal Sciences, Library, Design, Food Sciences, Liberal Arts and Sciences.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5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94A2-F831-455D-9B5E-0DBCCF29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to Right the 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B2D44-5040-41B7-B8D4-B4CAAA8AF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 IT leadership contacted satellite groups.</a:t>
            </a:r>
          </a:p>
          <a:p>
            <a:r>
              <a:rPr lang="en-US" dirty="0"/>
              <a:t>Previous standards were from 2011.</a:t>
            </a:r>
          </a:p>
          <a:p>
            <a:r>
              <a:rPr lang="en-US" dirty="0"/>
              <a:t>Created Box Drive to keep notes and follow along meetings. </a:t>
            </a:r>
          </a:p>
          <a:p>
            <a:r>
              <a:rPr lang="en-US" dirty="0"/>
              <a:t>A couple colleges had their own standards.</a:t>
            </a:r>
          </a:p>
          <a:p>
            <a:pPr lvl="1"/>
            <a:r>
              <a:rPr lang="en-US" dirty="0"/>
              <a:t>Extension IT</a:t>
            </a:r>
          </a:p>
          <a:p>
            <a:pPr lvl="1"/>
            <a:r>
              <a:rPr lang="en-US" dirty="0"/>
              <a:t>Biology IT</a:t>
            </a:r>
          </a:p>
          <a:p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4902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8583-E713-45E6-A1C5-C65214D1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From Other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3910-009D-4A1D-A950-A4B7762A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1066800"/>
            <a:ext cx="3274239" cy="4114800"/>
          </a:xfrm>
        </p:spPr>
        <p:txBody>
          <a:bodyPr/>
          <a:lstStyle/>
          <a:p>
            <a:r>
              <a:rPr lang="en-US" dirty="0"/>
              <a:t>The College of St. Scholastica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004CC-6948-4213-9B52-C90B77198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9" t="11418" r="16283" b="5440"/>
          <a:stretch/>
        </p:blipFill>
        <p:spPr>
          <a:xfrm>
            <a:off x="4125335" y="1066800"/>
            <a:ext cx="6006129" cy="49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9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8583-E713-45E6-A1C5-C65214D1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From Other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3910-009D-4A1D-A950-A4B7762A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7" y="1066800"/>
            <a:ext cx="3007736" cy="4114800"/>
          </a:xfrm>
        </p:spPr>
        <p:txBody>
          <a:bodyPr/>
          <a:lstStyle/>
          <a:p>
            <a:r>
              <a:rPr lang="en-US" dirty="0"/>
              <a:t>University of Santa Clara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33793-4AAD-4231-9846-AB92D6F1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6" t="11801" r="15671" b="4444"/>
          <a:stretch/>
        </p:blipFill>
        <p:spPr>
          <a:xfrm>
            <a:off x="3875937" y="1066800"/>
            <a:ext cx="6566092" cy="49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8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8583-E713-45E6-A1C5-C65214D1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From Other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3910-009D-4A1D-A950-A4B7762A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1066800"/>
            <a:ext cx="2951628" cy="4114800"/>
          </a:xfrm>
        </p:spPr>
        <p:txBody>
          <a:bodyPr/>
          <a:lstStyle/>
          <a:p>
            <a:r>
              <a:rPr lang="en-US" dirty="0"/>
              <a:t>University of Oklahoma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8430A-3FA7-4A3E-B1B7-E45A19B4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t="10422" r="18276" b="5058"/>
          <a:stretch/>
        </p:blipFill>
        <p:spPr>
          <a:xfrm>
            <a:off x="3896710" y="1066801"/>
            <a:ext cx="5667704" cy="49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6582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PowerPoint_ISU Brand_Template</Template>
  <TotalTime>1038</TotalTime>
  <Words>678</Words>
  <Application>Microsoft Office PowerPoint</Application>
  <PresentationFormat>Widescreen</PresentationFormat>
  <Paragraphs>190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Lato</vt:lpstr>
      <vt:lpstr>Times</vt:lpstr>
      <vt:lpstr>Univers 65</vt:lpstr>
      <vt:lpstr>Univers 67 CondensedBold</vt:lpstr>
      <vt:lpstr>PowerPoint</vt:lpstr>
      <vt:lpstr>Setting Technology Standards Campus Wide</vt:lpstr>
      <vt:lpstr>A Little About Me</vt:lpstr>
      <vt:lpstr>A Little About ISU</vt:lpstr>
      <vt:lpstr>The Problem</vt:lpstr>
      <vt:lpstr>The First Meeting</vt:lpstr>
      <vt:lpstr>Beginning to Right the Ship</vt:lpstr>
      <vt:lpstr>Research From Other Universities</vt:lpstr>
      <vt:lpstr>Research From Other Universities</vt:lpstr>
      <vt:lpstr>Research From Other Universities</vt:lpstr>
      <vt:lpstr>Research From Other Universities</vt:lpstr>
      <vt:lpstr>Early Goals</vt:lpstr>
      <vt:lpstr>The Groups</vt:lpstr>
      <vt:lpstr>Desktops, Laptops, Workstations, Tablets Docks, Displays</vt:lpstr>
      <vt:lpstr>Desktops, Laptops, Workstations, Tablets Docks, Displays</vt:lpstr>
      <vt:lpstr>Printers, MFC, &amp; Peripherals</vt:lpstr>
      <vt:lpstr>Printers, MFC, &amp; Peripherals</vt:lpstr>
      <vt:lpstr>Printers, MFC, &amp; Peripherals</vt:lpstr>
      <vt:lpstr>University Owned Smartphones</vt:lpstr>
      <vt:lpstr>University Owned Smartphones</vt:lpstr>
      <vt:lpstr>AV Equipment, Projectors, &amp; Signage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Technology Standards Campus Wide</dc:title>
  <dc:creator>Ford, Barrett [RES H]</dc:creator>
  <cp:lastModifiedBy>Barrett Ford</cp:lastModifiedBy>
  <cp:revision>25</cp:revision>
  <dcterms:created xsi:type="dcterms:W3CDTF">2020-02-26T00:23:05Z</dcterms:created>
  <dcterms:modified xsi:type="dcterms:W3CDTF">2020-02-29T01:07:59Z</dcterms:modified>
</cp:coreProperties>
</file>